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2"/>
  </p:notesMasterIdLst>
  <p:sldIdLst>
    <p:sldId id="256" r:id="rId2"/>
    <p:sldId id="257" r:id="rId3"/>
    <p:sldId id="261" r:id="rId4"/>
    <p:sldId id="258"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A5F53F-556A-4F47-BC7C-BE6182AA08B7}">
          <p14:sldIdLst>
            <p14:sldId id="256"/>
            <p14:sldId id="257"/>
            <p14:sldId id="261"/>
            <p14:sldId id="258"/>
            <p14:sldId id="260"/>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7DFF"/>
    <a:srgbClr val="990099"/>
    <a:srgbClr val="000000"/>
    <a:srgbClr val="D71E0B"/>
    <a:srgbClr val="FF5050"/>
    <a:srgbClr val="FF33CC"/>
    <a:srgbClr val="21DFDF"/>
    <a:srgbClr val="4C3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77" autoAdjust="0"/>
    <p:restoredTop sz="94671" autoAdjust="0"/>
  </p:normalViewPr>
  <p:slideViewPr>
    <p:cSldViewPr>
      <p:cViewPr varScale="1">
        <p:scale>
          <a:sx n="70" d="100"/>
          <a:sy n="70" d="100"/>
        </p:scale>
        <p:origin x="-73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81C55-2509-43F7-983D-945C524BBBAE}" type="datetimeFigureOut">
              <a:rPr lang="en-US" smtClean="0"/>
              <a:t>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0357E-5E59-4CCE-93AA-B567E460EF36}" type="slidenum">
              <a:rPr lang="en-US" smtClean="0"/>
              <a:t>‹#›</a:t>
            </a:fld>
            <a:endParaRPr lang="en-US" dirty="0"/>
          </a:p>
        </p:txBody>
      </p:sp>
    </p:spTree>
    <p:extLst>
      <p:ext uri="{BB962C8B-B14F-4D97-AF65-F5344CB8AC3E}">
        <p14:creationId xmlns:p14="http://schemas.microsoft.com/office/powerpoint/2010/main" val="2223152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440357E-5E59-4CCE-93AA-B567E460EF36}" type="slidenum">
              <a:rPr lang="en-US" smtClean="0"/>
              <a:t>1</a:t>
            </a:fld>
            <a:endParaRPr lang="en-US" dirty="0"/>
          </a:p>
        </p:txBody>
      </p:sp>
    </p:spTree>
    <p:extLst>
      <p:ext uri="{BB962C8B-B14F-4D97-AF65-F5344CB8AC3E}">
        <p14:creationId xmlns:p14="http://schemas.microsoft.com/office/powerpoint/2010/main" val="294619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D77C1-05AF-4307-9178-DD463CB11D93}"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B072F-A423-4193-9F84-9F2B4BB2DF2F}" type="datetimeFigureOut">
              <a:rPr lang="en-US" smtClean="0"/>
              <a:t>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D77C1-05AF-4307-9178-DD463CB11D93}" type="slidenum">
              <a:rPr lang="en-US" smtClean="0"/>
              <a:t>‹#›</a:t>
            </a:fld>
            <a:endParaRPr lang="en-US" dirty="0"/>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749B072F-A423-4193-9F84-9F2B4BB2DF2F}" type="datetimeFigureOut">
              <a:rPr lang="en-US" smtClean="0"/>
              <a:t>1/6/2013</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AFD77C1-05AF-4307-9178-DD463CB11D93}" type="slidenum">
              <a:rPr lang="en-US" smtClean="0"/>
              <a:t>‹#›</a:t>
            </a:fld>
            <a:endParaRPr lang="en-US"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35140" y="228600"/>
            <a:ext cx="7772400" cy="1089025"/>
          </a:xfrm>
        </p:spPr>
        <p:txBody>
          <a:bodyPr>
            <a:normAutofit/>
          </a:bodyPr>
          <a:lstStyle/>
          <a:p>
            <a:r>
              <a:rPr lang="en-US" dirty="0" smtClean="0"/>
              <a:t>            Should Abortion be Legal?</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875" y="1295400"/>
            <a:ext cx="6770693" cy="4766685"/>
          </a:xfrm>
          <a:prstGeom prst="rect">
            <a:avLst/>
          </a:prstGeom>
        </p:spPr>
      </p:pic>
      <p:sp>
        <p:nvSpPr>
          <p:cNvPr id="5" name="TextBox 4"/>
          <p:cNvSpPr txBox="1"/>
          <p:nvPr/>
        </p:nvSpPr>
        <p:spPr>
          <a:xfrm>
            <a:off x="6096000" y="6248400"/>
            <a:ext cx="2590800" cy="646331"/>
          </a:xfrm>
          <a:prstGeom prst="rect">
            <a:avLst/>
          </a:prstGeom>
          <a:noFill/>
        </p:spPr>
        <p:txBody>
          <a:bodyPr wrap="square" rtlCol="0">
            <a:spAutoFit/>
          </a:bodyPr>
          <a:lstStyle/>
          <a:p>
            <a:r>
              <a:rPr lang="en-US" dirty="0" smtClean="0">
                <a:solidFill>
                  <a:schemeClr val="tx2">
                    <a:lumMod val="20000"/>
                    <a:lumOff val="80000"/>
                  </a:schemeClr>
                </a:solidFill>
              </a:rPr>
              <a:t>By Maria Molina </a:t>
            </a:r>
          </a:p>
          <a:p>
            <a:r>
              <a:rPr lang="en-US" dirty="0" smtClean="0">
                <a:solidFill>
                  <a:schemeClr val="tx2">
                    <a:lumMod val="20000"/>
                    <a:lumOff val="80000"/>
                  </a:schemeClr>
                </a:solidFill>
              </a:rPr>
              <a:t>Period 6 </a:t>
            </a:r>
            <a:endParaRPr lang="en-US" dirty="0">
              <a:solidFill>
                <a:schemeClr val="tx2">
                  <a:lumMod val="20000"/>
                  <a:lumOff val="80000"/>
                </a:schemeClr>
              </a:solidFill>
            </a:endParaRPr>
          </a:p>
        </p:txBody>
      </p:sp>
    </p:spTree>
    <p:extLst>
      <p:ext uri="{BB962C8B-B14F-4D97-AF65-F5344CB8AC3E}">
        <p14:creationId xmlns:p14="http://schemas.microsoft.com/office/powerpoint/2010/main" val="2459947220"/>
      </p:ext>
    </p:extLst>
  </p:cSld>
  <p:clrMapOvr>
    <a:masterClrMapping/>
  </p:clrMapOvr>
  <mc:AlternateContent xmlns:mc="http://schemas.openxmlformats.org/markup-compatibility/2006">
    <mc:Choice xmlns:p14="http://schemas.microsoft.com/office/powerpoint/2010/main" Requires="p14">
      <p:transition spd="slow" p14:dur="1500" advTm="3425">
        <p14:ripple dir="lu"/>
      </p:transition>
    </mc:Choice>
    <mc:Fallback>
      <p:transition spd="slow" advTm="3425">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609" y="990600"/>
            <a:ext cx="7107248" cy="4648200"/>
          </a:xfrm>
          <a:prstGeom prst="rect">
            <a:avLst/>
          </a:prstGeom>
          <a:ln>
            <a:noFill/>
          </a:ln>
          <a:effectLst>
            <a:softEdge rad="112500"/>
          </a:effectLst>
        </p:spPr>
      </p:pic>
    </p:spTree>
    <p:extLst>
      <p:ext uri="{BB962C8B-B14F-4D97-AF65-F5344CB8AC3E}">
        <p14:creationId xmlns:p14="http://schemas.microsoft.com/office/powerpoint/2010/main" val="1699587697"/>
      </p:ext>
    </p:extLst>
  </p:cSld>
  <p:clrMapOvr>
    <a:masterClrMapping/>
  </p:clrMapOvr>
  <mc:AlternateContent xmlns:mc="http://schemas.openxmlformats.org/markup-compatibility/2006">
    <mc:Choice xmlns:p14="http://schemas.microsoft.com/office/powerpoint/2010/main" Requires="p14">
      <p:transition spd="slow" p14:dur="3000" advTm="950">
        <p14:shred/>
      </p:transition>
    </mc:Choice>
    <mc:Fallback>
      <p:transition spd="slow" advTm="95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493838"/>
          </a:xfrm>
        </p:spPr>
        <p:txBody>
          <a:bodyPr>
            <a:normAutofit fontScale="90000"/>
          </a:bodyPr>
          <a:lstStyle/>
          <a:p>
            <a:r>
              <a:rPr lang="en-US" dirty="0" smtClean="0">
                <a:latin typeface="Forte" pitchFamily="66" charset="0"/>
              </a:rPr>
              <a:t/>
            </a:r>
            <a:br>
              <a:rPr lang="en-US" dirty="0" smtClean="0">
                <a:latin typeface="Forte" pitchFamily="66" charset="0"/>
              </a:rPr>
            </a:br>
            <a:r>
              <a:rPr lang="en-US" sz="4900" dirty="0" smtClean="0">
                <a:solidFill>
                  <a:schemeClr val="accent4">
                    <a:lumMod val="60000"/>
                    <a:lumOff val="40000"/>
                  </a:schemeClr>
                </a:solidFill>
                <a:latin typeface="Forte" pitchFamily="66" charset="0"/>
              </a:rPr>
              <a:t>Aim: Should Abortion be Legal </a:t>
            </a:r>
            <a:r>
              <a:rPr lang="en-US" dirty="0" smtClean="0">
                <a:solidFill>
                  <a:schemeClr val="accent4">
                    <a:lumMod val="60000"/>
                    <a:lumOff val="40000"/>
                  </a:schemeClr>
                </a:solidFill>
                <a:latin typeface="Forte" pitchFamily="66" charset="0"/>
              </a:rPr>
              <a:t>?</a:t>
            </a:r>
            <a:r>
              <a:rPr lang="en-US" dirty="0">
                <a:solidFill>
                  <a:schemeClr val="accent4">
                    <a:lumMod val="60000"/>
                    <a:lumOff val="40000"/>
                  </a:schemeClr>
                </a:solidFill>
                <a:latin typeface="Forte" pitchFamily="66" charset="0"/>
              </a:rPr>
              <a:t/>
            </a:r>
            <a:br>
              <a:rPr lang="en-US" dirty="0">
                <a:solidFill>
                  <a:schemeClr val="accent4">
                    <a:lumMod val="60000"/>
                    <a:lumOff val="40000"/>
                  </a:schemeClr>
                </a:solidFill>
                <a:latin typeface="Forte" pitchFamily="66" charset="0"/>
              </a:rPr>
            </a:br>
            <a:r>
              <a:rPr lang="en-US" dirty="0" smtClean="0">
                <a:solidFill>
                  <a:schemeClr val="accent4">
                    <a:lumMod val="60000"/>
                    <a:lumOff val="40000"/>
                  </a:schemeClr>
                </a:solidFill>
                <a:latin typeface="Forte" pitchFamily="66" charset="0"/>
              </a:rPr>
              <a:t/>
            </a:r>
            <a:br>
              <a:rPr lang="en-US" dirty="0" smtClean="0">
                <a:solidFill>
                  <a:schemeClr val="accent4">
                    <a:lumMod val="60000"/>
                    <a:lumOff val="40000"/>
                  </a:schemeClr>
                </a:solidFill>
                <a:latin typeface="Forte" pitchFamily="66" charset="0"/>
              </a:rPr>
            </a:br>
            <a:r>
              <a:rPr lang="en-US" dirty="0" smtClean="0">
                <a:solidFill>
                  <a:schemeClr val="accent4">
                    <a:lumMod val="60000"/>
                    <a:lumOff val="40000"/>
                  </a:schemeClr>
                </a:solidFill>
                <a:latin typeface="Forte" pitchFamily="66" charset="0"/>
              </a:rPr>
              <a:t/>
            </a:r>
            <a:br>
              <a:rPr lang="en-US" dirty="0" smtClean="0">
                <a:solidFill>
                  <a:schemeClr val="accent4">
                    <a:lumMod val="60000"/>
                    <a:lumOff val="40000"/>
                  </a:schemeClr>
                </a:solidFill>
                <a:latin typeface="Forte" pitchFamily="66" charset="0"/>
              </a:rPr>
            </a:br>
            <a:r>
              <a:rPr lang="en-US" dirty="0">
                <a:solidFill>
                  <a:schemeClr val="accent4">
                    <a:lumMod val="60000"/>
                    <a:lumOff val="40000"/>
                  </a:schemeClr>
                </a:solidFill>
                <a:latin typeface="Forte" pitchFamily="66" charset="0"/>
              </a:rPr>
              <a:t/>
            </a:r>
            <a:br>
              <a:rPr lang="en-US" dirty="0">
                <a:solidFill>
                  <a:schemeClr val="accent4">
                    <a:lumMod val="60000"/>
                    <a:lumOff val="40000"/>
                  </a:schemeClr>
                </a:solidFill>
                <a:latin typeface="Forte" pitchFamily="66" charset="0"/>
              </a:rPr>
            </a:br>
            <a:r>
              <a:rPr lang="en-US" sz="4000" dirty="0" smtClean="0">
                <a:solidFill>
                  <a:schemeClr val="accent4">
                    <a:lumMod val="60000"/>
                    <a:lumOff val="40000"/>
                  </a:schemeClr>
                </a:solidFill>
                <a:latin typeface="Forte" pitchFamily="66" charset="0"/>
              </a:rPr>
              <a:t>Do </a:t>
            </a:r>
            <a:r>
              <a:rPr lang="en-US" sz="4000" dirty="0">
                <a:solidFill>
                  <a:schemeClr val="accent4">
                    <a:lumMod val="60000"/>
                    <a:lumOff val="40000"/>
                  </a:schemeClr>
                </a:solidFill>
                <a:latin typeface="Forte" pitchFamily="66" charset="0"/>
              </a:rPr>
              <a:t>now: Giving reasons if abortion should be legal</a:t>
            </a:r>
          </a:p>
        </p:txBody>
      </p:sp>
      <p:sp>
        <p:nvSpPr>
          <p:cNvPr id="3" name="Content Placeholder 2"/>
          <p:cNvSpPr>
            <a:spLocks noGrp="1"/>
          </p:cNvSpPr>
          <p:nvPr>
            <p:ph idx="1"/>
          </p:nvPr>
        </p:nvSpPr>
        <p:spPr>
          <a:xfrm>
            <a:off x="533400" y="2819400"/>
            <a:ext cx="8229600" cy="4038600"/>
          </a:xfrm>
        </p:spPr>
        <p:txBody>
          <a:bodyPr>
            <a:normAutofit/>
          </a:bodyPr>
          <a:lstStyle/>
          <a:p>
            <a:pPr marL="137160" indent="0">
              <a:buNone/>
            </a:pPr>
            <a:r>
              <a:rPr lang="en-US" dirty="0" smtClean="0"/>
              <a:t>  </a:t>
            </a:r>
          </a:p>
          <a:p>
            <a:pPr marL="137160" indent="0">
              <a:buNone/>
            </a:pPr>
            <a:endParaRPr lang="en-US" dirty="0" smtClean="0">
              <a:solidFill>
                <a:schemeClr val="accent5">
                  <a:lumMod val="40000"/>
                  <a:lumOff val="60000"/>
                </a:schemeClr>
              </a:solidFill>
            </a:endParaRPr>
          </a:p>
          <a:p>
            <a:pPr marL="137160" indent="0">
              <a:buNone/>
            </a:pPr>
            <a:endParaRPr lang="en-US" dirty="0">
              <a:solidFill>
                <a:schemeClr val="accent5">
                  <a:lumMod val="40000"/>
                  <a:lumOff val="60000"/>
                </a:schemeClr>
              </a:solidFill>
            </a:endParaRPr>
          </a:p>
          <a:p>
            <a:pPr marL="137160" indent="0">
              <a:buNone/>
            </a:pPr>
            <a:endParaRPr lang="en-US" dirty="0">
              <a:solidFill>
                <a:schemeClr val="accent5">
                  <a:lumMod val="40000"/>
                  <a:lumOff val="60000"/>
                </a:schemeClr>
              </a:solidFill>
            </a:endParaRPr>
          </a:p>
        </p:txBody>
      </p:sp>
    </p:spTree>
    <p:extLst>
      <p:ext uri="{BB962C8B-B14F-4D97-AF65-F5344CB8AC3E}">
        <p14:creationId xmlns:p14="http://schemas.microsoft.com/office/powerpoint/2010/main" val="1054870223"/>
      </p:ext>
    </p:extLst>
  </p:cSld>
  <p:clrMapOvr>
    <a:masterClrMapping/>
  </p:clrMapOvr>
  <mc:AlternateContent xmlns:mc="http://schemas.openxmlformats.org/markup-compatibility/2006">
    <mc:Choice xmlns:p14="http://schemas.microsoft.com/office/powerpoint/2010/main" Requires="p14">
      <p:transition spd="slow" p14:dur="3400" advTm="1931">
        <p14:reveal/>
      </p:transition>
    </mc:Choice>
    <mc:Fallback>
      <p:transition spd="slow" advTm="1931">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220155" cy="4715798"/>
          </a:xfrm>
        </p:spPr>
        <p:txBody>
          <a:bodyPr anchor="t">
            <a:normAutofit fontScale="92500" lnSpcReduction="10000"/>
          </a:bodyPr>
          <a:lstStyle/>
          <a:p>
            <a:endParaRPr lang="en-US" dirty="0" smtClean="0">
              <a:solidFill>
                <a:schemeClr val="tx2">
                  <a:lumMod val="20000"/>
                  <a:lumOff val="80000"/>
                </a:schemeClr>
              </a:solidFill>
            </a:endParaRPr>
          </a:p>
          <a:p>
            <a:r>
              <a:rPr lang="en-US" dirty="0" smtClean="0">
                <a:solidFill>
                  <a:srgbClr val="D71E0B"/>
                </a:solidFill>
              </a:rPr>
              <a:t> </a:t>
            </a:r>
            <a:r>
              <a:rPr lang="en-US" dirty="0">
                <a:solidFill>
                  <a:srgbClr val="D71E0B"/>
                </a:solidFill>
                <a:effectLst>
                  <a:glow rad="101600">
                    <a:schemeClr val="accent3">
                      <a:satMod val="175000"/>
                      <a:alpha val="40000"/>
                    </a:schemeClr>
                  </a:glow>
                </a:effectLst>
              </a:rPr>
              <a:t>American women have the legal right to obtain an abortion in all 50 states, through all nine months of pregnancy, for virtually any reason at all. This has been true since the Supreme Court declared that autonomous abortion rights are built into the Constitution, and that any legal barriers which prevent mothers from aborting their children are unconstitutional. This ruling was arrived at on the premise that the 9th and 14th Amendments, according to legal precedent established during the 1960's, guarantees a woman's "right to privacy," a right that extends even to abortion. In this case women who are the one to abort are women who has been raped by someone or been raped by a family member also most women know young girls don’t think when their having sex they don’t use protection and when they get pregnant, if they live in a home with parents that wont support them or their afraid to tell their parents cannot get help from anywhere else where or go to get help at the family planning. They have to consider if what their going to do is the right choice. When it comes to a choice, it’s  one of the biggest steps your going to choose your whole life. </a:t>
            </a:r>
          </a:p>
        </p:txBody>
      </p:sp>
      <p:sp>
        <p:nvSpPr>
          <p:cNvPr id="4" name="Rectangle 3"/>
          <p:cNvSpPr/>
          <p:nvPr/>
        </p:nvSpPr>
        <p:spPr>
          <a:xfrm>
            <a:off x="-533400" y="381000"/>
            <a:ext cx="2286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 name="Rectangle 4"/>
          <p:cNvSpPr/>
          <p:nvPr/>
        </p:nvSpPr>
        <p:spPr>
          <a:xfrm>
            <a:off x="2513355" y="228600"/>
            <a:ext cx="4083169" cy="1200329"/>
          </a:xfrm>
          <a:prstGeom prst="rect">
            <a:avLst/>
          </a:prstGeom>
          <a:noFill/>
          <a:effectLst>
            <a:reflection blurRad="6350" stA="50000" endA="300" endPos="55500" dist="50800" dir="5400000" sy="-100000" algn="bl" rotWithShape="0"/>
          </a:effectLst>
        </p:spPr>
        <p:txBody>
          <a:bodyPr wrap="none" lIns="91440" tIns="45720" rIns="91440" bIns="45720">
            <a:spAutoFit/>
            <a:scene3d>
              <a:camera prst="perspectiveRelaxed"/>
              <a:lightRig rig="threePt" dir="t"/>
            </a:scene3d>
          </a:bodyPr>
          <a:lstStyle/>
          <a:p>
            <a:pPr algn="ctr"/>
            <a:r>
              <a:rPr lang="en-US" sz="7200" b="1" cap="none" spc="50" dirty="0" smtClean="0">
                <a:ln w="13500">
                  <a:solidFill>
                    <a:schemeClr val="accent1">
                      <a:shade val="2500"/>
                      <a:alpha val="6500"/>
                    </a:schemeClr>
                  </a:solidFill>
                  <a:prstDash val="solid"/>
                </a:ln>
                <a:solidFill>
                  <a:srgbClr val="000000"/>
                </a:solidFill>
                <a:effectLst>
                  <a:glow rad="228600">
                    <a:schemeClr val="accent3">
                      <a:satMod val="175000"/>
                      <a:alpha val="40000"/>
                    </a:schemeClr>
                  </a:glow>
                  <a:innerShdw blurRad="50900" dist="38500" dir="13500000">
                    <a:srgbClr val="000000">
                      <a:alpha val="60000"/>
                    </a:srgbClr>
                  </a:innerShdw>
                </a:effectLst>
              </a:rPr>
              <a:t>Abortion</a:t>
            </a:r>
            <a:endParaRPr lang="en-US" sz="7200" b="1" cap="none" spc="50" dirty="0">
              <a:ln w="13500">
                <a:solidFill>
                  <a:schemeClr val="accent1">
                    <a:shade val="2500"/>
                    <a:alpha val="6500"/>
                  </a:schemeClr>
                </a:solidFill>
                <a:prstDash val="solid"/>
              </a:ln>
              <a:solidFill>
                <a:srgbClr val="000000"/>
              </a:solidFill>
              <a:effectLst>
                <a:glow rad="228600">
                  <a:schemeClr val="accent3">
                    <a:satMod val="175000"/>
                    <a:alpha val="40000"/>
                  </a:schemeClr>
                </a:glow>
                <a:innerShdw blurRad="50900" dist="38500" dir="13500000">
                  <a:srgbClr val="000000">
                    <a:alpha val="60000"/>
                  </a:srgbClr>
                </a:innerShdw>
              </a:effectLst>
            </a:endParaRPr>
          </a:p>
        </p:txBody>
      </p:sp>
    </p:spTree>
    <p:extLst>
      <p:ext uri="{BB962C8B-B14F-4D97-AF65-F5344CB8AC3E}">
        <p14:creationId xmlns:p14="http://schemas.microsoft.com/office/powerpoint/2010/main" val="3624296358"/>
      </p:ext>
    </p:extLst>
  </p:cSld>
  <p:clrMapOvr>
    <a:masterClrMapping/>
  </p:clrMapOvr>
  <mc:AlternateContent xmlns:mc="http://schemas.openxmlformats.org/markup-compatibility/2006">
    <mc:Choice xmlns:p14="http://schemas.microsoft.com/office/powerpoint/2010/main" Requires="p14">
      <p:transition spd="slow" p14:dur="4000" advTm="3679">
        <p14:vortex dir="r"/>
      </p:transition>
    </mc:Choice>
    <mc:Fallback>
      <p:transition spd="slow" advTm="3679">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sz="5400" dirty="0" smtClean="0">
                <a:solidFill>
                  <a:srgbClr val="4C34FA"/>
                </a:solidFill>
                <a:latin typeface="Forte" pitchFamily="66" charset="0"/>
              </a:rPr>
              <a:t>Current Status of My issue </a:t>
            </a:r>
            <a:endParaRPr lang="en-US" sz="5400" dirty="0">
              <a:solidFill>
                <a:srgbClr val="4C34FA"/>
              </a:solidFill>
              <a:latin typeface="Forte" pitchFamily="66" charset="0"/>
            </a:endParaRPr>
          </a:p>
        </p:txBody>
      </p:sp>
      <p:sp>
        <p:nvSpPr>
          <p:cNvPr id="5" name="Text Placeholder 4"/>
          <p:cNvSpPr>
            <a:spLocks noGrp="1"/>
          </p:cNvSpPr>
          <p:nvPr>
            <p:ph type="body" sz="half" idx="2"/>
          </p:nvPr>
        </p:nvSpPr>
        <p:spPr>
          <a:xfrm>
            <a:off x="0" y="1219200"/>
            <a:ext cx="5181600" cy="5638800"/>
          </a:xfrm>
        </p:spPr>
        <p:txBody>
          <a:bodyPr>
            <a:normAutofit fontScale="92500" lnSpcReduction="10000"/>
          </a:bodyPr>
          <a:lstStyle/>
          <a:p>
            <a:r>
              <a:rPr lang="en-US" sz="1600" dirty="0" smtClean="0"/>
              <a:t> </a:t>
            </a:r>
          </a:p>
          <a:p>
            <a:r>
              <a:rPr lang="en-US" sz="2400" dirty="0" smtClean="0"/>
              <a:t> </a:t>
            </a:r>
            <a:r>
              <a:rPr lang="en-US" sz="2400" dirty="0" smtClean="0">
                <a:solidFill>
                  <a:schemeClr val="accent2">
                    <a:lumMod val="20000"/>
                    <a:lumOff val="80000"/>
                  </a:schemeClr>
                </a:solidFill>
                <a:latin typeface="Bauhaus 93" pitchFamily="82" charset="0"/>
              </a:rPr>
              <a:t>Why is abortion such a big deal ?</a:t>
            </a:r>
          </a:p>
          <a:p>
            <a:r>
              <a:rPr lang="en-US" sz="2400" dirty="0" smtClean="0"/>
              <a:t> </a:t>
            </a:r>
            <a:r>
              <a:rPr lang="en-US" sz="1600" dirty="0"/>
              <a:t> </a:t>
            </a:r>
            <a:r>
              <a:rPr lang="en-US" sz="1600" dirty="0" smtClean="0"/>
              <a:t>  </a:t>
            </a:r>
            <a:r>
              <a:rPr lang="en-US" sz="1600" dirty="0" smtClean="0">
                <a:latin typeface="Arial Black" pitchFamily="34" charset="0"/>
              </a:rPr>
              <a:t>Abortion is a big deal because when it comes to a baby being in </a:t>
            </a:r>
            <a:r>
              <a:rPr lang="en-US" sz="1600" dirty="0">
                <a:latin typeface="Arial Black" pitchFamily="34" charset="0"/>
              </a:rPr>
              <a:t>the mothers belly for 20 weeks </a:t>
            </a:r>
            <a:r>
              <a:rPr lang="en-US" sz="1600" dirty="0" smtClean="0">
                <a:latin typeface="Arial Black" pitchFamily="34" charset="0"/>
              </a:rPr>
              <a:t>reacts </a:t>
            </a:r>
            <a:r>
              <a:rPr lang="en-US" sz="1600" dirty="0">
                <a:latin typeface="Arial Black" pitchFamily="34" charset="0"/>
              </a:rPr>
              <a:t>physically to outside stimuli such as sound, light and touch. The sense of touch is so acute that even a single human hair drawn across an unborn baby's palm causes the baby to make a fist Surgeons entering the womb to perform corrective procedures on tiny unborn babies have seen those babies flinch, jerk and recoil from sharp objects and incisions</a:t>
            </a:r>
            <a:r>
              <a:rPr lang="en-US" sz="1600" dirty="0" smtClean="0">
                <a:latin typeface="Arial Black" pitchFamily="34" charset="0"/>
              </a:rPr>
              <a:t>. Babies of 5 months actually </a:t>
            </a:r>
            <a:r>
              <a:rPr lang="en-US" sz="1600" dirty="0">
                <a:latin typeface="Arial Black" pitchFamily="34" charset="0"/>
              </a:rPr>
              <a:t>feel pain more intensely than adults</a:t>
            </a:r>
            <a:r>
              <a:rPr lang="en-US" sz="1600" dirty="0" smtClean="0">
                <a:latin typeface="Arial Black" pitchFamily="34" charset="0"/>
              </a:rPr>
              <a:t>. </a:t>
            </a:r>
            <a:r>
              <a:rPr lang="en-US" sz="1600" dirty="0">
                <a:latin typeface="Arial Black" pitchFamily="34" charset="0"/>
              </a:rPr>
              <a:t>First Salt water is injected into the womb through the mother’s abdomen. The unborn baby swallows this fluid, is poisoned and dies in a process that sometimes takes 24 hours. The toxic saline solution causes severe burns over the unborn child’s entire body</a:t>
            </a:r>
            <a:r>
              <a:rPr lang="en-US" sz="1600" dirty="0" smtClean="0">
                <a:latin typeface="Arial Black" pitchFamily="34" charset="0"/>
              </a:rPr>
              <a:t>. Then the baby is delivered by the feet first except for the head which is later on is crushed at the base of the skull with a sharp object, then the brain is later on sucked out and finishes killing the baby. </a:t>
            </a:r>
            <a:endParaRPr lang="en-US" sz="1600" dirty="0">
              <a:latin typeface="Arial Black" pitchFamily="34" charset="0"/>
            </a:endParaRPr>
          </a:p>
        </p:txBody>
      </p:sp>
      <p:pic>
        <p:nvPicPr>
          <p:cNvPr id="10" name="Picture Placeholder 9"/>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9375" r="9375"/>
          <a:stretch>
            <a:fillRect/>
          </a:stretch>
        </p:blipFill>
        <p:spPr>
          <a:xfrm>
            <a:off x="5257800" y="1752600"/>
            <a:ext cx="3886200" cy="3886200"/>
          </a:xfrm>
        </p:spPr>
      </p:pic>
    </p:spTree>
    <p:extLst>
      <p:ext uri="{BB962C8B-B14F-4D97-AF65-F5344CB8AC3E}">
        <p14:creationId xmlns:p14="http://schemas.microsoft.com/office/powerpoint/2010/main" val="2337252083"/>
      </p:ext>
    </p:extLst>
  </p:cSld>
  <p:clrMapOvr>
    <a:masterClrMapping/>
  </p:clrMapOvr>
  <mc:AlternateContent xmlns:mc="http://schemas.openxmlformats.org/markup-compatibility/2006">
    <mc:Choice xmlns:p14="http://schemas.microsoft.com/office/powerpoint/2010/main" Requires="p14">
      <p:transition spd="slow" p14:dur="1600" advTm="1229">
        <p14:gallery dir="l"/>
      </p:transition>
    </mc:Choice>
    <mc:Fallback>
      <p:transition spd="slow" advTm="1229">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90800" y="0"/>
            <a:ext cx="7601157" cy="1143000"/>
          </a:xfrm>
          <a:noFill/>
        </p:spPr>
        <p:txBody>
          <a:bodyPr>
            <a:normAutofit/>
          </a:bodyPr>
          <a:lstStyle/>
          <a:p>
            <a:r>
              <a:rPr lang="en-US" sz="6600" b="1" i="1" dirty="0" smtClean="0">
                <a:ln w="900" cmpd="sng">
                  <a:solidFill>
                    <a:schemeClr val="accent1">
                      <a:satMod val="190000"/>
                      <a:alpha val="55000"/>
                    </a:schemeClr>
                  </a:solidFill>
                  <a:prstDash val="solid"/>
                </a:ln>
                <a:solidFill>
                  <a:srgbClr val="FF00FF"/>
                </a:solidFill>
                <a:effectLst>
                  <a:innerShdw blurRad="101600" dist="76200" dir="5400000">
                    <a:schemeClr val="accent1">
                      <a:satMod val="190000"/>
                      <a:tint val="100000"/>
                      <a:alpha val="74000"/>
                    </a:schemeClr>
                  </a:innerShdw>
                </a:effectLst>
              </a:rPr>
              <a:t>Abortion!</a:t>
            </a:r>
            <a:endParaRPr lang="en-US" sz="6600" b="1" i="1" dirty="0">
              <a:ln w="900" cmpd="sng">
                <a:solidFill>
                  <a:schemeClr val="accent1">
                    <a:satMod val="190000"/>
                    <a:alpha val="55000"/>
                  </a:schemeClr>
                </a:solidFill>
                <a:prstDash val="solid"/>
              </a:ln>
              <a:solidFill>
                <a:srgbClr val="FF00FF"/>
              </a:solidFill>
              <a:effectLst>
                <a:innerShdw blurRad="101600" dist="76200" dir="5400000">
                  <a:schemeClr val="accent1">
                    <a:satMod val="190000"/>
                    <a:tint val="100000"/>
                    <a:alpha val="74000"/>
                  </a:schemeClr>
                </a:innerShdw>
              </a:effectLst>
            </a:endParaRPr>
          </a:p>
        </p:txBody>
      </p:sp>
      <p:sp>
        <p:nvSpPr>
          <p:cNvPr id="13" name="Text Placeholder 12"/>
          <p:cNvSpPr>
            <a:spLocks noGrp="1"/>
          </p:cNvSpPr>
          <p:nvPr>
            <p:ph type="body" sz="half" idx="2"/>
          </p:nvPr>
        </p:nvSpPr>
        <p:spPr>
          <a:xfrm>
            <a:off x="990600" y="1143000"/>
            <a:ext cx="3886200" cy="685800"/>
          </a:xfrm>
          <a:noFill/>
        </p:spPr>
        <p:txBody>
          <a:bodyPr>
            <a:normAutofit/>
          </a:bodyPr>
          <a:lstStyle/>
          <a:p>
            <a:r>
              <a:rPr lang="en-US" sz="3200" dirty="0" smtClean="0">
                <a:solidFill>
                  <a:srgbClr val="FF7DFF"/>
                </a:solidFill>
                <a:latin typeface="Harlow Solid Italic" pitchFamily="82" charset="0"/>
              </a:rPr>
              <a:t>Pro Argument </a:t>
            </a:r>
            <a:endParaRPr lang="en-US" sz="3200" dirty="0">
              <a:solidFill>
                <a:srgbClr val="FF7DFF"/>
              </a:solidFill>
              <a:latin typeface="Harlow Solid Italic" pitchFamily="82" charset="0"/>
            </a:endParaRPr>
          </a:p>
        </p:txBody>
      </p:sp>
      <p:sp>
        <p:nvSpPr>
          <p:cNvPr id="15" name="TextBox 14"/>
          <p:cNvSpPr txBox="1"/>
          <p:nvPr/>
        </p:nvSpPr>
        <p:spPr>
          <a:xfrm>
            <a:off x="4875663" y="1219200"/>
            <a:ext cx="3810000" cy="523220"/>
          </a:xfrm>
          <a:prstGeom prst="rect">
            <a:avLst/>
          </a:prstGeom>
          <a:noFill/>
        </p:spPr>
        <p:txBody>
          <a:bodyPr wrap="square" rtlCol="0">
            <a:spAutoFit/>
          </a:bodyPr>
          <a:lstStyle/>
          <a:p>
            <a:r>
              <a:rPr lang="en-US" sz="2800" dirty="0" smtClean="0">
                <a:solidFill>
                  <a:srgbClr val="FF7DFF"/>
                </a:solidFill>
                <a:latin typeface="Forte" pitchFamily="66" charset="0"/>
              </a:rPr>
              <a:t>Con argument </a:t>
            </a:r>
            <a:endParaRPr lang="en-US" sz="2800" dirty="0">
              <a:solidFill>
                <a:srgbClr val="FF7DFF"/>
              </a:solidFill>
              <a:latin typeface="Forte" pitchFamily="66" charset="0"/>
            </a:endParaRPr>
          </a:p>
        </p:txBody>
      </p:sp>
      <p:sp>
        <p:nvSpPr>
          <p:cNvPr id="17" name="Rectangle 16"/>
          <p:cNvSpPr/>
          <p:nvPr/>
        </p:nvSpPr>
        <p:spPr>
          <a:xfrm>
            <a:off x="443552" y="1828800"/>
            <a:ext cx="3976048" cy="4876800"/>
          </a:xfrm>
          <a:prstGeom prst="rect">
            <a:avLst/>
          </a:prstGeom>
          <a:solidFill>
            <a:schemeClr val="accent6">
              <a:lumMod val="7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r>
              <a:rPr lang="en-US" dirty="0" smtClean="0">
                <a:solidFill>
                  <a:srgbClr val="FF00FF"/>
                </a:solidFill>
              </a:rPr>
              <a:t>  </a:t>
            </a:r>
            <a:r>
              <a:rPr lang="en-US" sz="1400" dirty="0" smtClean="0">
                <a:solidFill>
                  <a:srgbClr val="FF00FF"/>
                </a:solidFill>
              </a:rPr>
              <a:t>A fetus is nothing more than a cellular growth, akin to a parasitic tumor, for which the mother is an incubator. The fact that it is comprised of living cells is essentially moot in regards to the morality of the matter -- the entire Earth is alive, but do we get charged with mass murder every time we walk across the grass? Of course not. Were one to view this issue from a "primal" point of view, abortion is technically an act of natural selection. Humans are not the only ones to rid themselves of offspring. Abortion should be legal, women who get raped especially by a family member has high possibilities to come out unhealthy or disable. Also Besides for a fact that women shouldn't be told by the government that they can't have that right, it is dangerous to make it illegal. As with anything that is illegal(drugs, for example) people will still find ways to do it. A back alley abortion is dangerous. However, I don't think it should be used as a form of birth control. You have to think it through.</a:t>
            </a:r>
          </a:p>
          <a:p>
            <a:r>
              <a:rPr lang="en-US" sz="1400" dirty="0" smtClean="0">
                <a:solidFill>
                  <a:srgbClr val="FF00FF"/>
                </a:solidFill>
              </a:rPr>
              <a:t> </a:t>
            </a:r>
            <a:endParaRPr lang="en-US" sz="1400" dirty="0">
              <a:solidFill>
                <a:srgbClr val="FF00FF"/>
              </a:solidFill>
            </a:endParaRPr>
          </a:p>
        </p:txBody>
      </p:sp>
      <p:sp>
        <p:nvSpPr>
          <p:cNvPr id="18" name="Rectangle 17"/>
          <p:cNvSpPr/>
          <p:nvPr/>
        </p:nvSpPr>
        <p:spPr>
          <a:xfrm>
            <a:off x="4428699" y="1828800"/>
            <a:ext cx="4039737" cy="4876800"/>
          </a:xfrm>
          <a:prstGeom prst="rect">
            <a:avLst/>
          </a:prstGeom>
          <a:solidFill>
            <a:srgbClr val="FF00FF"/>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smtClean="0">
                <a:solidFill>
                  <a:schemeClr val="bg2">
                    <a:lumMod val="75000"/>
                  </a:schemeClr>
                </a:solidFill>
              </a:rPr>
              <a:t>  </a:t>
            </a:r>
            <a:r>
              <a:rPr lang="en-US" sz="1400" dirty="0" smtClean="0">
                <a:solidFill>
                  <a:schemeClr val="bg2">
                    <a:lumMod val="75000"/>
                  </a:schemeClr>
                </a:solidFill>
              </a:rPr>
              <a:t>Abortion Shouldn’t be legal because in many ways the little innocent life she’s carrying has no fault of anything not even if she got raped. Abortion is most definitely wrong because of the inherent humanness of the embryo. Yes, a fetus is small. Yes, it is unintelligent and incapable, but it's still human-- let's look at what we eat. A chicken is undoubtedly more intelligent than a newborn, as is a turkey, a cow, and without the slightest doubt a pig. But we don't eat newborns, and we eat these. Because the newborn is a human being. As we all have heard babies can feel when their getting aborted and feel more pain then what the mother feels. If she don’t want to raise the child, there are other choices instead of aborting if she don’t want to be the one raising the kid for an example she can give the baby in adoption it wont be easy but you’ll have a great comfort and you’ll know your child lives and is getting the love you couldn’t give him/her.</a:t>
            </a:r>
            <a:endParaRPr lang="en-US" sz="1400" dirty="0">
              <a:solidFill>
                <a:schemeClr val="bg2">
                  <a:lumMod val="75000"/>
                </a:schemeClr>
              </a:solidFill>
            </a:endParaRPr>
          </a:p>
        </p:txBody>
      </p:sp>
    </p:spTree>
    <p:extLst>
      <p:ext uri="{BB962C8B-B14F-4D97-AF65-F5344CB8AC3E}">
        <p14:creationId xmlns:p14="http://schemas.microsoft.com/office/powerpoint/2010/main" val="3663438549"/>
      </p:ext>
    </p:extLst>
  </p:cSld>
  <p:clrMapOvr>
    <a:masterClrMapping/>
  </p:clrMapOvr>
  <mc:AlternateContent xmlns:mc="http://schemas.openxmlformats.org/markup-compatibility/2006">
    <mc:Choice xmlns:p14="http://schemas.microsoft.com/office/powerpoint/2010/main" Requires="p14">
      <p:transition spd="slow" p14:dur="2000" advTm="1612">
        <p14:prism isContent="1"/>
      </p:transition>
    </mc:Choice>
    <mc:Fallback>
      <p:transition spd="slow" advTm="1612">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1524000"/>
            <a:ext cx="6172200" cy="5181600"/>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444466" y="381000"/>
            <a:ext cx="541686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rgbClr val="990099"/>
                </a:solidFill>
                <a:effectLst>
                  <a:reflection blurRad="12700" stA="50000" endPos="50000" dist="5000" dir="5400000" sy="-100000" rotWithShape="0"/>
                </a:effectLst>
              </a:rPr>
              <a:t>Court Cases </a:t>
            </a:r>
            <a:endParaRPr lang="en-US" sz="5400" b="1" cap="all" spc="0" dirty="0">
              <a:ln w="0"/>
              <a:solidFill>
                <a:srgbClr val="990099"/>
              </a:solidFill>
              <a:effectLst>
                <a:reflection blurRad="12700" stA="50000" endPos="50000" dist="5000" dir="5400000" sy="-100000" rotWithShape="0"/>
              </a:effectLst>
            </a:endParaRPr>
          </a:p>
        </p:txBody>
      </p:sp>
      <p:sp>
        <p:nvSpPr>
          <p:cNvPr id="9" name="TextBox 8"/>
          <p:cNvSpPr txBox="1"/>
          <p:nvPr/>
        </p:nvSpPr>
        <p:spPr>
          <a:xfrm>
            <a:off x="1143000" y="1524000"/>
            <a:ext cx="5943600" cy="3631763"/>
          </a:xfrm>
          <a:prstGeom prst="rect">
            <a:avLst/>
          </a:prstGeom>
          <a:noFill/>
        </p:spPr>
        <p:txBody>
          <a:bodyPr wrap="square" rtlCol="0">
            <a:spAutoFit/>
          </a:bodyPr>
          <a:lstStyle/>
          <a:p>
            <a:pPr marL="342900" indent="-342900">
              <a:buFont typeface="Wingdings" pitchFamily="2" charset="2"/>
              <a:buChar char="v"/>
            </a:pPr>
            <a:r>
              <a:rPr lang="en-US" sz="2400" dirty="0" smtClean="0">
                <a:solidFill>
                  <a:srgbClr val="FF7DFF"/>
                </a:solidFill>
              </a:rPr>
              <a:t>Griswold v. Connecticut, 1965</a:t>
            </a:r>
          </a:p>
          <a:p>
            <a:r>
              <a:rPr lang="en-US" sz="2400" dirty="0">
                <a:solidFill>
                  <a:srgbClr val="FF7DFF"/>
                </a:solidFill>
              </a:rPr>
              <a:t> </a:t>
            </a:r>
            <a:r>
              <a:rPr lang="en-US" sz="2400" dirty="0" smtClean="0">
                <a:solidFill>
                  <a:srgbClr val="FF7DFF"/>
                </a:solidFill>
              </a:rPr>
              <a:t>    </a:t>
            </a:r>
            <a:r>
              <a:rPr lang="en-US" sz="1400" dirty="0" smtClean="0">
                <a:solidFill>
                  <a:schemeClr val="bg1"/>
                </a:solidFill>
              </a:rPr>
              <a:t>- Griswold violated the Fourteenth Amendment</a:t>
            </a:r>
          </a:p>
          <a:p>
            <a:pPr marL="342900" indent="-342900">
              <a:buFont typeface="Wingdings" pitchFamily="2" charset="2"/>
              <a:buChar char="v"/>
            </a:pPr>
            <a:r>
              <a:rPr lang="en-US" sz="2400" dirty="0" smtClean="0">
                <a:solidFill>
                  <a:srgbClr val="FF7DFF"/>
                </a:solidFill>
              </a:rPr>
              <a:t>Eisenstadt</a:t>
            </a:r>
            <a:r>
              <a:rPr lang="en-US" sz="2400" dirty="0" smtClean="0">
                <a:solidFill>
                  <a:srgbClr val="FF7DFF"/>
                </a:solidFill>
              </a:rPr>
              <a:t> v. Baird 1972</a:t>
            </a:r>
            <a:endParaRPr lang="en-US" sz="2400" dirty="0" smtClean="0">
              <a:solidFill>
                <a:srgbClr val="FF7DFF"/>
              </a:solidFill>
            </a:endParaRPr>
          </a:p>
          <a:p>
            <a:r>
              <a:rPr lang="en-US" sz="2400" dirty="0" smtClean="0">
                <a:solidFill>
                  <a:srgbClr val="FF7DFF"/>
                </a:solidFill>
              </a:rPr>
              <a:t>    </a:t>
            </a:r>
            <a:r>
              <a:rPr lang="en-US" sz="1400" dirty="0" smtClean="0">
                <a:solidFill>
                  <a:schemeClr val="bg1"/>
                </a:solidFill>
              </a:rPr>
              <a:t>-the Court ruled 6-1 in favor of Baird, finding that the law violated the Equal Protection Clause of the Fourteenth Amendment</a:t>
            </a:r>
            <a:endParaRPr lang="en-US" sz="2400" dirty="0" smtClean="0">
              <a:solidFill>
                <a:schemeClr val="bg1"/>
              </a:solidFill>
            </a:endParaRPr>
          </a:p>
          <a:p>
            <a:pPr marL="342900" indent="-342900">
              <a:buFont typeface="Wingdings" pitchFamily="2" charset="2"/>
              <a:buChar char="v"/>
            </a:pPr>
            <a:r>
              <a:rPr lang="en-US" sz="2400" dirty="0" smtClean="0">
                <a:solidFill>
                  <a:srgbClr val="FF7DFF"/>
                </a:solidFill>
              </a:rPr>
              <a:t> Roe v. Wade case 1973</a:t>
            </a:r>
          </a:p>
          <a:p>
            <a:r>
              <a:rPr lang="en-US" sz="2400" dirty="0" smtClean="0">
                <a:solidFill>
                  <a:srgbClr val="FF7DFF"/>
                </a:solidFill>
              </a:rPr>
              <a:t>    </a:t>
            </a:r>
            <a:r>
              <a:rPr lang="en-US" sz="1400" dirty="0" smtClean="0">
                <a:solidFill>
                  <a:schemeClr val="bg1"/>
                </a:solidFill>
              </a:rPr>
              <a:t>- Texas law violated the due process clause of the 14th Amendment</a:t>
            </a:r>
          </a:p>
          <a:p>
            <a:endParaRPr lang="en-US" sz="2400" dirty="0" smtClean="0">
              <a:solidFill>
                <a:srgbClr val="FF7DFF"/>
              </a:solidFill>
            </a:endParaRPr>
          </a:p>
          <a:p>
            <a:pPr marL="285750" indent="-285750">
              <a:buFont typeface="Wingdings" pitchFamily="2" charset="2"/>
              <a:buChar char="v"/>
            </a:pPr>
            <a:endParaRPr lang="en-US" sz="2400" dirty="0">
              <a:solidFill>
                <a:srgbClr val="FF7DFF"/>
              </a:solidFill>
            </a:endParaRPr>
          </a:p>
          <a:p>
            <a:pPr marL="285750" indent="-285750">
              <a:buFont typeface="Wingdings" pitchFamily="2" charset="2"/>
              <a:buChar char="v"/>
            </a:pPr>
            <a:endParaRPr lang="en-US" sz="2400" dirty="0">
              <a:solidFill>
                <a:srgbClr val="FF7DFF"/>
              </a:solidFill>
            </a:endParaRPr>
          </a:p>
        </p:txBody>
      </p:sp>
    </p:spTree>
    <p:extLst>
      <p:ext uri="{BB962C8B-B14F-4D97-AF65-F5344CB8AC3E}">
        <p14:creationId xmlns:p14="http://schemas.microsoft.com/office/powerpoint/2010/main" val="2026439079"/>
      </p:ext>
    </p:extLst>
  </p:cSld>
  <p:clrMapOvr>
    <a:masterClrMapping/>
  </p:clrMapOvr>
  <mc:AlternateContent xmlns:mc="http://schemas.openxmlformats.org/markup-compatibility/2006">
    <mc:Choice xmlns:p14="http://schemas.microsoft.com/office/powerpoint/2010/main" Requires="p14">
      <p:transition spd="slow" p14:dur="1500" advTm="1474">
        <p:split orient="vert"/>
      </p:transition>
    </mc:Choice>
    <mc:Fallback>
      <p:transition spd="slow" advTm="1474">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880281"/>
            <a:ext cx="4572000" cy="369332"/>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031" y="880282"/>
            <a:ext cx="7636480" cy="5063318"/>
          </a:xfrm>
          <a:prstGeom prst="rect">
            <a:avLst/>
          </a:prstGeom>
          <a:ln>
            <a:noFill/>
          </a:ln>
          <a:effectLst>
            <a:softEdge rad="112500"/>
          </a:effectLst>
        </p:spPr>
      </p:pic>
    </p:spTree>
    <p:extLst>
      <p:ext uri="{BB962C8B-B14F-4D97-AF65-F5344CB8AC3E}">
        <p14:creationId xmlns:p14="http://schemas.microsoft.com/office/powerpoint/2010/main" val="677252271"/>
      </p:ext>
    </p:extLst>
  </p:cSld>
  <p:clrMapOvr>
    <a:masterClrMapping/>
  </p:clrMapOvr>
  <mc:AlternateContent xmlns:mc="http://schemas.openxmlformats.org/markup-compatibility/2006">
    <mc:Choice xmlns:p14="http://schemas.microsoft.com/office/powerpoint/2010/main" Requires="p14">
      <p:transition spd="slow" p14:dur="3400" advTm="676">
        <p14:reveal/>
      </p:transition>
    </mc:Choice>
    <mc:Fallback>
      <p:transition spd="slow" advTm="676">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763" y="731018"/>
            <a:ext cx="5772503" cy="5351334"/>
          </a:xfrm>
          <a:prstGeom prst="rect">
            <a:avLst/>
          </a:prstGeom>
          <a:ln>
            <a:noFill/>
          </a:ln>
          <a:effectLst>
            <a:softEdge rad="112500"/>
          </a:effectLst>
        </p:spPr>
      </p:pic>
    </p:spTree>
    <p:extLst>
      <p:ext uri="{BB962C8B-B14F-4D97-AF65-F5344CB8AC3E}">
        <p14:creationId xmlns:p14="http://schemas.microsoft.com/office/powerpoint/2010/main" val="3253593122"/>
      </p:ext>
    </p:extLst>
  </p:cSld>
  <p:clrMapOvr>
    <a:masterClrMapping/>
  </p:clrMapOvr>
  <p:transition spd="slow" advTm="878">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609600"/>
            <a:ext cx="7035800" cy="5689104"/>
          </a:xfrm>
          <a:prstGeom prst="rect">
            <a:avLst/>
          </a:prstGeom>
          <a:ln>
            <a:noFill/>
          </a:ln>
          <a:effectLst>
            <a:softEdge rad="112500"/>
          </a:effectLst>
        </p:spPr>
      </p:pic>
    </p:spTree>
    <p:extLst>
      <p:ext uri="{BB962C8B-B14F-4D97-AF65-F5344CB8AC3E}">
        <p14:creationId xmlns:p14="http://schemas.microsoft.com/office/powerpoint/2010/main" val="2886574675"/>
      </p:ext>
    </p:extLst>
  </p:cSld>
  <p:clrMapOvr>
    <a:masterClrMapping/>
  </p:clrMapOvr>
  <mc:AlternateContent xmlns:mc="http://schemas.openxmlformats.org/markup-compatibility/2006">
    <mc:Choice xmlns:p14="http://schemas.microsoft.com/office/powerpoint/2010/main" Requires="p14">
      <p:transition p14:dur="100" advTm="1586">
        <p:cut/>
      </p:transition>
    </mc:Choice>
    <mc:Fallback>
      <p:transition advTm="1586">
        <p:cut/>
      </p:transition>
    </mc:Fallback>
  </mc:AlternateContent>
  <p:timing>
    <p:tnLst>
      <p:par>
        <p:cTn id="1" dur="indefinite" restart="never" nodeType="tmRoot"/>
      </p:par>
    </p:tnLst>
  </p:timing>
</p:sld>
</file>

<file path=ppt/theme/theme1.xml><?xml version="1.0" encoding="utf-8"?>
<a:theme xmlns:a="http://schemas.openxmlformats.org/drawingml/2006/main" name="Summer">
  <a:themeElements>
    <a:clrScheme name="Custom 1">
      <a:dk1>
        <a:sysClr val="windowText" lastClr="000000"/>
      </a:dk1>
      <a:lt1>
        <a:srgbClr val="0070C0"/>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580</TotalTime>
  <Words>921</Words>
  <Application>Microsoft Office PowerPoint</Application>
  <PresentationFormat>On-screen Show (4:3)</PresentationFormat>
  <Paragraphs>29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Summer</vt:lpstr>
      <vt:lpstr>            Should Abortion be Legal?</vt:lpstr>
      <vt:lpstr> Aim: Should Abortion be Legal ?    Do now: Giving reasons if abortion should be legal</vt:lpstr>
      <vt:lpstr>PowerPoint Presentation</vt:lpstr>
      <vt:lpstr>Current Status of My issue </vt:lpstr>
      <vt:lpstr>Abortion!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Abortion be Legal?</dc:title>
  <dc:creator>Cesar</dc:creator>
  <cp:lastModifiedBy>Cesar</cp:lastModifiedBy>
  <cp:revision>40</cp:revision>
  <dcterms:created xsi:type="dcterms:W3CDTF">2013-01-06T17:47:26Z</dcterms:created>
  <dcterms:modified xsi:type="dcterms:W3CDTF">2013-01-07T03:27:35Z</dcterms:modified>
</cp:coreProperties>
</file>