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2" r:id="rId4"/>
    <p:sldId id="263" r:id="rId5"/>
    <p:sldId id="258" r:id="rId6"/>
    <p:sldId id="259" r:id="rId7"/>
    <p:sldId id="265" r:id="rId8"/>
    <p:sldId id="260" r:id="rId9"/>
    <p:sldId id="261"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p:scale>
          <a:sx n="94" d="100"/>
          <a:sy n="94" d="100"/>
        </p:scale>
        <p:origin x="-762" y="174"/>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14FDB-6441-4DEA-A4BE-BD33B05D4BC8}" type="datetimeFigureOut">
              <a:rPr lang="en-US" smtClean="0"/>
              <a:pPr/>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F93FA-ABCD-48BC-AD28-F0CED3F06634}" type="slidenum">
              <a:rPr lang="en-US" smtClean="0"/>
              <a:pPr/>
              <a:t>‹#›</a:t>
            </a:fld>
            <a:endParaRPr lang="en-US"/>
          </a:p>
        </p:txBody>
      </p:sp>
    </p:spTree>
    <p:extLst>
      <p:ext uri="{BB962C8B-B14F-4D97-AF65-F5344CB8AC3E}">
        <p14:creationId xmlns:p14="http://schemas.microsoft.com/office/powerpoint/2010/main" xmlns="" val="317306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video, end it at around 3 minutes, so that the class gets to see the video and observe what </a:t>
            </a:r>
            <a:r>
              <a:rPr lang="en-US" dirty="0"/>
              <a:t>W</a:t>
            </a:r>
            <a:r>
              <a:rPr lang="en-US" dirty="0" smtClean="0"/>
              <a:t>oodstock looked like.</a:t>
            </a:r>
            <a:endParaRPr lang="en-US" dirty="0"/>
          </a:p>
        </p:txBody>
      </p:sp>
      <p:sp>
        <p:nvSpPr>
          <p:cNvPr id="4" name="Slide Number Placeholder 3"/>
          <p:cNvSpPr>
            <a:spLocks noGrp="1"/>
          </p:cNvSpPr>
          <p:nvPr>
            <p:ph type="sldNum" sz="quarter" idx="10"/>
          </p:nvPr>
        </p:nvSpPr>
        <p:spPr/>
        <p:txBody>
          <a:bodyPr/>
          <a:lstStyle/>
          <a:p>
            <a:fld id="{71DF93FA-ABCD-48BC-AD28-F0CED3F06634}" type="slidenum">
              <a:rPr lang="en-US" smtClean="0"/>
              <a:pPr/>
              <a:t>10</a:t>
            </a:fld>
            <a:endParaRPr lang="en-US"/>
          </a:p>
        </p:txBody>
      </p:sp>
    </p:spTree>
    <p:extLst>
      <p:ext uri="{BB962C8B-B14F-4D97-AF65-F5344CB8AC3E}">
        <p14:creationId xmlns:p14="http://schemas.microsoft.com/office/powerpoint/2010/main" xmlns="" val="250158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EE36D1-D02E-4610-AEC9-A7BFF561CCA7}" type="datetimeFigureOut">
              <a:rPr lang="en-US" smtClean="0"/>
              <a:pPr/>
              <a:t>6/3/2013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3F9B245-25BD-4C58-8873-70B6746D77D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EE36D1-D02E-4610-AEC9-A7BFF561CCA7}"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EE36D1-D02E-4610-AEC9-A7BFF561CCA7}"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EE36D1-D02E-4610-AEC9-A7BFF561CCA7}"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EE36D1-D02E-4610-AEC9-A7BFF561CCA7}"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3F9B245-25BD-4C58-8873-70B6746D77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EE36D1-D02E-4610-AEC9-A7BFF561CCA7}"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EE36D1-D02E-4610-AEC9-A7BFF561CCA7}" type="datetimeFigureOut">
              <a:rPr lang="en-US" smtClean="0"/>
              <a:pPr/>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EE36D1-D02E-4610-AEC9-A7BFF561CCA7}" type="datetimeFigureOut">
              <a:rPr lang="en-US" smtClean="0"/>
              <a:pPr/>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E36D1-D02E-4610-AEC9-A7BFF561CCA7}" type="datetimeFigureOut">
              <a:rPr lang="en-US" smtClean="0"/>
              <a:pPr/>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EE36D1-D02E-4610-AEC9-A7BFF561CCA7}"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EE36D1-D02E-4610-AEC9-A7BFF561CCA7}"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9B245-25BD-4C58-8873-70B6746D77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EE36D1-D02E-4610-AEC9-A7BFF561CCA7}" type="datetimeFigureOut">
              <a:rPr lang="en-US" smtClean="0"/>
              <a:pPr/>
              <a:t>6/3/2013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3F9B245-25BD-4C58-8873-70B6746D77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oviesfoundonline.com/jimi_hendrix_at_woodstock.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life.time.com/culture/life-at-woodstock-1969/#1" TargetMode="External"/><Relationship Id="rId4" Type="http://schemas.openxmlformats.org/officeDocument/2006/relationships/hyperlink" Target="http://history1900s.about.com/od/1960s/p/woodstock.ht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219451"/>
          </a:xfrm>
        </p:spPr>
        <p:txBody>
          <a:bodyPr>
            <a:normAutofit fontScale="90000"/>
          </a:bodyPr>
          <a:lstStyle/>
          <a:p>
            <a:r>
              <a:rPr lang="en-US" b="1" u="sng" dirty="0" smtClean="0">
                <a:latin typeface="Times New Roman" pitchFamily="18" charset="0"/>
                <a:cs typeface="Times New Roman" pitchFamily="18" charset="0"/>
              </a:rPr>
              <a:t>Aim:</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How can we better understand the cultural, social, and economic impacts of Woodstock?</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800600"/>
            <a:ext cx="6400800" cy="1066800"/>
          </a:xfrm>
        </p:spPr>
        <p:txBody>
          <a:bodyPr/>
          <a:lstStyle/>
          <a:p>
            <a:r>
              <a:rPr lang="en-US" dirty="0" smtClean="0">
                <a:latin typeface="Times New Roman" pitchFamily="18" charset="0"/>
                <a:cs typeface="Times New Roman" pitchFamily="18" charset="0"/>
              </a:rPr>
              <a:t>Do Now: Have you ever been to a concert? How was your experience?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813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solidFill>
                  <a:schemeClr val="bg1"/>
                </a:solidFill>
                <a:hlinkClick r:id="rId3"/>
              </a:rPr>
              <a:t>Video</a:t>
            </a:r>
          </a:p>
          <a:p>
            <a:pPr lvl="1"/>
            <a:r>
              <a:rPr lang="en-US" dirty="0" smtClean="0">
                <a:hlinkClick r:id="rId3"/>
              </a:rPr>
              <a:t>http</a:t>
            </a:r>
            <a:r>
              <a:rPr lang="en-US" dirty="0">
                <a:hlinkClick r:id="rId3"/>
              </a:rPr>
              <a:t>://</a:t>
            </a:r>
            <a:r>
              <a:rPr lang="en-US" dirty="0" smtClean="0">
                <a:hlinkClick r:id="rId3"/>
              </a:rPr>
              <a:t>www.moviesfoundonline.com/jimi_hendrix_at_woodstock.php</a:t>
            </a:r>
            <a:endParaRPr lang="en-US" dirty="0" smtClean="0"/>
          </a:p>
          <a:p>
            <a:r>
              <a:rPr lang="en-US" dirty="0">
                <a:hlinkClick r:id="rId4"/>
              </a:rPr>
              <a:t>http://</a:t>
            </a:r>
            <a:r>
              <a:rPr lang="en-US" dirty="0" smtClean="0">
                <a:hlinkClick r:id="rId4"/>
              </a:rPr>
              <a:t>history1900s.about.com/od/1960s/p/woodstock.htm</a:t>
            </a:r>
            <a:endParaRPr lang="en-US" dirty="0" smtClean="0"/>
          </a:p>
          <a:p>
            <a:r>
              <a:rPr lang="en-US" dirty="0">
                <a:hlinkClick r:id="rId5"/>
              </a:rPr>
              <a:t>http://life.time.com/culture/life-at-woodstock-1969/#</a:t>
            </a:r>
            <a:r>
              <a:rPr lang="en-US" dirty="0" smtClean="0">
                <a:hlinkClick r:id="rId5"/>
              </a:rPr>
              <a:t>1</a:t>
            </a:r>
            <a:endParaRPr lang="en-US" dirty="0" smtClean="0"/>
          </a:p>
          <a:p>
            <a:endParaRPr lang="en-US" dirty="0"/>
          </a:p>
        </p:txBody>
      </p:sp>
    </p:spTree>
    <p:extLst>
      <p:ext uri="{BB962C8B-B14F-4D97-AF65-F5344CB8AC3E}">
        <p14:creationId xmlns:p14="http://schemas.microsoft.com/office/powerpoint/2010/main" xmlns="" val="293814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bertus MT" pitchFamily="18" charset="0"/>
              </a:rPr>
              <a:t>Woodstock</a:t>
            </a:r>
            <a:endParaRPr lang="en-US" dirty="0">
              <a:latin typeface="Albertus MT"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Woodstock took place over a course of four days (August 15-18, 1969)</a:t>
            </a:r>
          </a:p>
          <a:p>
            <a:r>
              <a:rPr lang="en-US" sz="2000" dirty="0" smtClean="0">
                <a:latin typeface="Times New Roman" pitchFamily="18" charset="0"/>
                <a:cs typeface="Times New Roman" pitchFamily="18" charset="0"/>
              </a:rPr>
              <a:t>Became an icon of the 1960s hippie counterculture</a:t>
            </a:r>
          </a:p>
          <a:p>
            <a:r>
              <a:rPr lang="en-US" sz="2000" dirty="0" smtClean="0">
                <a:latin typeface="Times New Roman" pitchFamily="18" charset="0"/>
                <a:cs typeface="Times New Roman" pitchFamily="18" charset="0"/>
              </a:rPr>
              <a:t>Located at a dairy farm, outside of</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White Lake, New York</a:t>
            </a:r>
          </a:p>
          <a:p>
            <a:r>
              <a:rPr lang="en-US" sz="2000" dirty="0" smtClean="0">
                <a:latin typeface="Times New Roman" pitchFamily="18" charset="0"/>
                <a:cs typeface="Times New Roman" pitchFamily="18" charset="0"/>
              </a:rPr>
              <a:t>Organized by John Roberts, Joel </a:t>
            </a:r>
            <a:r>
              <a:rPr lang="en-US" sz="2000" dirty="0" err="1" smtClean="0">
                <a:latin typeface="Times New Roman" pitchFamily="18" charset="0"/>
                <a:cs typeface="Times New Roman" pitchFamily="18" charset="0"/>
              </a:rPr>
              <a:t>Rosenman</a:t>
            </a:r>
            <a:r>
              <a:rPr lang="en-US" sz="2000" dirty="0" smtClean="0">
                <a:latin typeface="Times New Roman" pitchFamily="18" charset="0"/>
                <a:cs typeface="Times New Roman" pitchFamily="18" charset="0"/>
              </a:rPr>
              <a:t>, Artie </a:t>
            </a:r>
            <a:r>
              <a:rPr lang="en-US" sz="2000" dirty="0" err="1" smtClean="0">
                <a:latin typeface="Times New Roman" pitchFamily="18" charset="0"/>
                <a:cs typeface="Times New Roman" pitchFamily="18" charset="0"/>
              </a:rPr>
              <a:t>Kornfeld</a:t>
            </a:r>
            <a:r>
              <a:rPr lang="en-US" sz="2000" dirty="0" smtClean="0">
                <a:latin typeface="Times New Roman" pitchFamily="18" charset="0"/>
                <a:cs typeface="Times New Roman" pitchFamily="18" charset="0"/>
              </a:rPr>
              <a:t>, and Mike Lang</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000" contrast="-27000"/>
                    </a14:imgEffect>
                  </a14:imgLayer>
                </a14:imgProps>
              </a:ext>
              <a:ext uri="{28A0092B-C50C-407E-A947-70E740481C1C}">
                <a14:useLocalDpi xmlns:a14="http://schemas.microsoft.com/office/drawing/2010/main" xmlns="" val="0"/>
              </a:ext>
            </a:extLst>
          </a:blip>
          <a:stretch>
            <a:fillRect/>
          </a:stretch>
        </p:blipFill>
        <p:spPr>
          <a:xfrm>
            <a:off x="2590800" y="3352800"/>
            <a:ext cx="4278086" cy="2749784"/>
          </a:xfrm>
          <a:prstGeom prst="rect">
            <a:avLst/>
          </a:prstGeom>
          <a:effectLst>
            <a:glow rad="228600">
              <a:schemeClr val="tx1">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24981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8000" contrast="-33000"/>
                    </a14:imgEffect>
                  </a14:imgLayer>
                </a14:imgProps>
              </a:ext>
              <a:ext uri="{28A0092B-C50C-407E-A947-70E740481C1C}">
                <a14:useLocalDpi xmlns:a14="http://schemas.microsoft.com/office/drawing/2010/main" xmlns="" val="0"/>
              </a:ext>
            </a:extLst>
          </a:blip>
          <a:stretch>
            <a:fillRect/>
          </a:stretch>
        </p:blipFill>
        <p:spPr>
          <a:xfrm>
            <a:off x="4423634" y="6250"/>
            <a:ext cx="4720366" cy="685175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6000" contrast="-54000"/>
                    </a14:imgEffect>
                  </a14:imgLayer>
                </a14:imgProps>
              </a:ext>
              <a:ext uri="{28A0092B-C50C-407E-A947-70E740481C1C}">
                <a14:useLocalDpi xmlns:a14="http://schemas.microsoft.com/office/drawing/2010/main" xmlns="" val="0"/>
              </a:ext>
            </a:extLst>
          </a:blip>
          <a:stretch>
            <a:fillRect/>
          </a:stretch>
        </p:blipFill>
        <p:spPr>
          <a:xfrm>
            <a:off x="-1" y="6250"/>
            <a:ext cx="4423635" cy="6851750"/>
          </a:xfrm>
          <a:prstGeom prst="rect">
            <a:avLst/>
          </a:prstGeom>
        </p:spPr>
      </p:pic>
      <p:sp>
        <p:nvSpPr>
          <p:cNvPr id="2" name="Title 1"/>
          <p:cNvSpPr>
            <a:spLocks noGrp="1"/>
          </p:cNvSpPr>
          <p:nvPr>
            <p:ph type="title"/>
          </p:nvPr>
        </p:nvSpPr>
        <p:spPr/>
        <p:txBody>
          <a:bodyPr>
            <a:normAutofit fontScale="90000"/>
          </a:bodyPr>
          <a:lstStyle/>
          <a:p>
            <a:r>
              <a:rPr lang="en-US" dirty="0" smtClean="0"/>
              <a:t>Hippie Counterculture Movement</a:t>
            </a:r>
            <a:endParaRPr lang="en-US" dirty="0"/>
          </a:p>
        </p:txBody>
      </p:sp>
      <p:sp>
        <p:nvSpPr>
          <p:cNvPr id="3" name="Content Placeholder 2"/>
          <p:cNvSpPr>
            <a:spLocks noGrp="1"/>
          </p:cNvSpPr>
          <p:nvPr>
            <p:ph idx="1"/>
          </p:nvPr>
        </p:nvSpPr>
        <p:spPr/>
        <p:txBody>
          <a:bodyPr>
            <a:normAutofit/>
          </a:bodyPr>
          <a:lstStyle/>
          <a:p>
            <a:r>
              <a:rPr lang="en-US" sz="2000" b="1" dirty="0" smtClean="0"/>
              <a:t>Involved various social concerns and beliefs</a:t>
            </a:r>
          </a:p>
          <a:p>
            <a:r>
              <a:rPr lang="en-US" sz="2000" b="1" dirty="0" smtClean="0"/>
              <a:t>They believed that the dominant mainstream culture was corrupt, and thought to replace it with a “Utopian Society”</a:t>
            </a:r>
          </a:p>
          <a:p>
            <a:r>
              <a:rPr lang="en-US" sz="2000" b="1" dirty="0" smtClean="0"/>
              <a:t>The term Hippie came from the word Hipster, which originated from a song by Harry Gibson in 1940, “Harry the Hipster”</a:t>
            </a:r>
          </a:p>
          <a:p>
            <a:r>
              <a:rPr lang="en-US" sz="2000" b="1" dirty="0" smtClean="0"/>
              <a:t>Hipsters were beatniks, who lived in Greenwich Village, New York</a:t>
            </a:r>
          </a:p>
          <a:p>
            <a:r>
              <a:rPr lang="en-US" sz="2000" b="1" dirty="0" smtClean="0"/>
              <a:t>Beatniks were followers of the Beat Generation, where people expressed their beliefs through writings</a:t>
            </a:r>
          </a:p>
          <a:p>
            <a:r>
              <a:rPr lang="en-US" sz="2000" b="1" dirty="0" smtClean="0"/>
              <a:t>They used drugs such as marijuana and LSD to explore another state of consciousness, creating their own counter culture founded on psychedelic rock and the embracement of the sexual revolution</a:t>
            </a:r>
          </a:p>
        </p:txBody>
      </p:sp>
    </p:spTree>
    <p:extLst>
      <p:ext uri="{BB962C8B-B14F-4D97-AF65-F5344CB8AC3E}">
        <p14:creationId xmlns:p14="http://schemas.microsoft.com/office/powerpoint/2010/main" xmlns="" val="113271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471487"/>
            <a:ext cx="3605696" cy="31099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2819400"/>
            <a:ext cx="3809412" cy="25258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49240" y="573087"/>
            <a:ext cx="3200400" cy="265366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72200" y="4688840"/>
            <a:ext cx="2819400" cy="187618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5029200"/>
            <a:ext cx="3333334" cy="1371429"/>
          </a:xfrm>
          <a:prstGeom prst="rect">
            <a:avLst/>
          </a:prstGeom>
        </p:spPr>
      </p:pic>
    </p:spTree>
    <p:extLst>
      <p:ext uri="{BB962C8B-B14F-4D97-AF65-F5344CB8AC3E}">
        <p14:creationId xmlns:p14="http://schemas.microsoft.com/office/powerpoint/2010/main" xmlns="" val="291366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Albertus MT" pitchFamily="18" charset="0"/>
              </a:rPr>
              <a:t>Purpose</a:t>
            </a:r>
            <a:endParaRPr lang="en-US" dirty="0">
              <a:latin typeface="Albertus MT"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smtClean="0">
                <a:latin typeface="Times New Roman" pitchFamily="18" charset="0"/>
                <a:cs typeface="Times New Roman" pitchFamily="18" charset="0"/>
              </a:rPr>
              <a:t>Roberts was an heir of a pharmaceutical fortune, and wanted to invest his money and make more money. Creating this idea with his friend </a:t>
            </a:r>
            <a:r>
              <a:rPr lang="en-US" sz="2000" dirty="0" err="1" smtClean="0">
                <a:latin typeface="Times New Roman" pitchFamily="18" charset="0"/>
                <a:cs typeface="Times New Roman" pitchFamily="18" charset="0"/>
              </a:rPr>
              <a:t>Rosenman</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They made an ad in the </a:t>
            </a:r>
            <a:r>
              <a:rPr lang="en-US" sz="2000" i="1" dirty="0" smtClean="0">
                <a:latin typeface="Times New Roman" pitchFamily="18" charset="0"/>
                <a:cs typeface="Times New Roman" pitchFamily="18" charset="0"/>
              </a:rPr>
              <a:t>New York Times, </a:t>
            </a:r>
            <a:r>
              <a:rPr lang="en-US" sz="2000" dirty="0" smtClean="0">
                <a:latin typeface="Times New Roman" pitchFamily="18" charset="0"/>
                <a:cs typeface="Times New Roman" pitchFamily="18" charset="0"/>
              </a:rPr>
              <a:t>stating, </a:t>
            </a:r>
            <a:r>
              <a:rPr lang="en-US" sz="2000" i="1" dirty="0" smtClean="0">
                <a:latin typeface="Times New Roman" pitchFamily="18" charset="0"/>
                <a:cs typeface="Times New Roman" pitchFamily="18" charset="0"/>
              </a:rPr>
              <a:t>“Young men with unlimited capital looking for interesting, legitimate investment opportunities and business propositions,”</a:t>
            </a:r>
            <a:r>
              <a:rPr lang="en-US" sz="2000" dirty="0" smtClean="0">
                <a:latin typeface="Times New Roman" pitchFamily="18" charset="0"/>
                <a:cs typeface="Times New Roman" pitchFamily="18" charset="0"/>
              </a:rPr>
              <a:t> meeting </a:t>
            </a:r>
            <a:r>
              <a:rPr lang="en-US" sz="2000" dirty="0" err="1" smtClean="0">
                <a:latin typeface="Times New Roman" pitchFamily="18" charset="0"/>
                <a:cs typeface="Times New Roman" pitchFamily="18" charset="0"/>
              </a:rPr>
              <a:t>Kornfeld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Lang</a:t>
            </a:r>
          </a:p>
          <a:p>
            <a:r>
              <a:rPr lang="en-US" sz="2000" dirty="0" smtClean="0">
                <a:latin typeface="Times New Roman" pitchFamily="18" charset="0"/>
                <a:cs typeface="Times New Roman" pitchFamily="18" charset="0"/>
              </a:rPr>
              <a:t>Lang and </a:t>
            </a:r>
            <a:r>
              <a:rPr lang="en-US" sz="2000" dirty="0" err="1" smtClean="0">
                <a:latin typeface="Times New Roman" pitchFamily="18" charset="0"/>
                <a:cs typeface="Times New Roman" pitchFamily="18" charset="0"/>
              </a:rPr>
              <a:t>Kornfeld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wanted to create a music studio where they can rebuild the music of rock ‘n roll</a:t>
            </a:r>
          </a:p>
          <a:p>
            <a:r>
              <a:rPr lang="en-US" sz="2000" dirty="0" smtClean="0">
                <a:latin typeface="Times New Roman" pitchFamily="18" charset="0"/>
                <a:cs typeface="Times New Roman" pitchFamily="18" charset="0"/>
              </a:rPr>
              <a:t>The four of them came up with the idea to throw a music festival that can make them money and pay for the costs of the studio</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5106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bertus MT" pitchFamily="18" charset="0"/>
              </a:rPr>
              <a:t>General Problems</a:t>
            </a:r>
            <a:endParaRPr lang="en-US" dirty="0">
              <a:latin typeface="Albertus MT"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More people attended the event than expected (500,000)</a:t>
            </a:r>
          </a:p>
          <a:p>
            <a:r>
              <a:rPr lang="en-US" sz="2000" dirty="0" smtClean="0">
                <a:latin typeface="Times New Roman" pitchFamily="18" charset="0"/>
                <a:cs typeface="Times New Roman" pitchFamily="18" charset="0"/>
              </a:rPr>
              <a:t>Many performers arrived by helicopter because of the enormous amount of people</a:t>
            </a:r>
          </a:p>
          <a:p>
            <a:r>
              <a:rPr lang="en-US" sz="2000" dirty="0" smtClean="0">
                <a:latin typeface="Times New Roman" pitchFamily="18" charset="0"/>
                <a:cs typeface="Times New Roman" pitchFamily="18" charset="0"/>
              </a:rPr>
              <a:t>There weren’t enough toilets, food, and water</a:t>
            </a:r>
          </a:p>
          <a:p>
            <a:r>
              <a:rPr lang="en-US" sz="2000" dirty="0" smtClean="0">
                <a:latin typeface="Times New Roman" pitchFamily="18" charset="0"/>
                <a:cs typeface="Times New Roman" pitchFamily="18" charset="0"/>
              </a:rPr>
              <a:t>Toilets took an hour wait and food and water took about the same amount of time</a:t>
            </a:r>
            <a:endParaRPr lang="en-US" sz="20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0" y="3810000"/>
            <a:ext cx="4050036" cy="2355634"/>
          </a:xfrm>
          <a:prstGeom prst="rect">
            <a:avLst/>
          </a:prstGeom>
        </p:spPr>
      </p:pic>
    </p:spTree>
    <p:extLst>
      <p:ext uri="{BB962C8B-B14F-4D97-AF65-F5344CB8AC3E}">
        <p14:creationId xmlns:p14="http://schemas.microsoft.com/office/powerpoint/2010/main" xmlns="" val="417775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18000" contrast="30000"/>
                    </a14:imgEffect>
                  </a14:imgLayer>
                </a14:imgProps>
              </a:ext>
              <a:ext uri="{28A0092B-C50C-407E-A947-70E740481C1C}">
                <a14:useLocalDpi xmlns:a14="http://schemas.microsoft.com/office/drawing/2010/main" xmlns="" val="0"/>
              </a:ext>
            </a:extLst>
          </a:blip>
          <a:stretch>
            <a:fillRect/>
          </a:stretch>
        </p:blipFill>
        <p:spPr>
          <a:xfrm>
            <a:off x="304800" y="685800"/>
            <a:ext cx="8462372" cy="5715000"/>
          </a:xfrm>
          <a:prstGeom prst="rect">
            <a:avLst/>
          </a:prstGeom>
        </p:spPr>
      </p:pic>
    </p:spTree>
    <p:extLst>
      <p:ext uri="{BB962C8B-B14F-4D97-AF65-F5344CB8AC3E}">
        <p14:creationId xmlns:p14="http://schemas.microsoft.com/office/powerpoint/2010/main" xmlns="" val="57080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Albertus MT" pitchFamily="18" charset="0"/>
              </a:rPr>
              <a:t>Location</a:t>
            </a:r>
            <a:endParaRPr lang="en-US" dirty="0">
              <a:latin typeface="Albertus MT"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latin typeface="Times New Roman" pitchFamily="18" charset="0"/>
                <a:cs typeface="Times New Roman" pitchFamily="18" charset="0"/>
              </a:rPr>
              <a:t>It was originally supposed to be held in Wallkill, New York. But because of the people who lived in the neighborhood, they complained that they didn’t want drugged out teenagers parading their streets</a:t>
            </a:r>
          </a:p>
          <a:p>
            <a:r>
              <a:rPr lang="en-US" sz="2000" dirty="0" smtClean="0">
                <a:latin typeface="Times New Roman" pitchFamily="18" charset="0"/>
                <a:cs typeface="Times New Roman" pitchFamily="18" charset="0"/>
              </a:rPr>
              <a:t>Eventually, a law was passed by the town of Wallkill, effectively preventing the event to take place in Wallkill</a:t>
            </a:r>
          </a:p>
          <a:p>
            <a:r>
              <a:rPr lang="en-US" sz="2000" dirty="0" err="1" smtClean="0">
                <a:latin typeface="Times New Roman" pitchFamily="18" charset="0"/>
                <a:cs typeface="Times New Roman" pitchFamily="18" charset="0"/>
              </a:rPr>
              <a:t>Rosenman</a:t>
            </a:r>
            <a:r>
              <a:rPr lang="en-US" sz="2000" dirty="0" smtClean="0">
                <a:latin typeface="Times New Roman" pitchFamily="18" charset="0"/>
                <a:cs typeface="Times New Roman" pitchFamily="18" charset="0"/>
              </a:rPr>
              <a:t>, Roberts, </a:t>
            </a:r>
            <a:r>
              <a:rPr lang="en-US" sz="2000" dirty="0" err="1" smtClean="0">
                <a:latin typeface="Times New Roman" pitchFamily="18" charset="0"/>
                <a:cs typeface="Times New Roman" pitchFamily="18" charset="0"/>
              </a:rPr>
              <a:t>Kornfeld</a:t>
            </a:r>
            <a:r>
              <a:rPr lang="en-US" sz="2000" dirty="0" smtClean="0">
                <a:latin typeface="Times New Roman" pitchFamily="18" charset="0"/>
                <a:cs typeface="Times New Roman" pitchFamily="18" charset="0"/>
              </a:rPr>
              <a:t>, and Lang had to find a new location to have the people and they didn’t want to refund the money back to the customers</a:t>
            </a:r>
          </a:p>
          <a:p>
            <a:r>
              <a:rPr lang="en-US" sz="2000" dirty="0" smtClean="0">
                <a:latin typeface="Times New Roman" pitchFamily="18" charset="0"/>
                <a:cs typeface="Times New Roman" pitchFamily="18" charset="0"/>
              </a:rPr>
              <a:t>Finally, just in time before the festival, Max </a:t>
            </a:r>
            <a:r>
              <a:rPr lang="en-US" sz="2000" dirty="0" err="1" smtClean="0">
                <a:latin typeface="Times New Roman" pitchFamily="18" charset="0"/>
                <a:cs typeface="Times New Roman" pitchFamily="18" charset="0"/>
              </a:rPr>
              <a:t>Yasgur</a:t>
            </a:r>
            <a:r>
              <a:rPr lang="en-US" sz="2000" dirty="0" smtClean="0">
                <a:latin typeface="Times New Roman" pitchFamily="18" charset="0"/>
                <a:cs typeface="Times New Roman" pitchFamily="18" charset="0"/>
              </a:rPr>
              <a:t> offered his dairy farm as a permanent site for the event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57091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bertus MT" pitchFamily="18" charset="0"/>
              </a:rPr>
              <a:t>Aftermath</a:t>
            </a:r>
            <a:endParaRPr lang="en-US" dirty="0">
              <a:latin typeface="Albertus MT"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Woodstock was successful, despite its 70 lawsuits filed against it and $1 million debt</a:t>
            </a:r>
          </a:p>
          <a:p>
            <a:r>
              <a:rPr lang="en-US" sz="2400" dirty="0" smtClean="0">
                <a:latin typeface="Times New Roman" pitchFamily="18" charset="0"/>
                <a:cs typeface="Times New Roman" pitchFamily="18" charset="0"/>
              </a:rPr>
              <a:t>Luckily, the movie Woodstock covered almost nearly all of their debt, except $100,000</a:t>
            </a:r>
          </a:p>
          <a:p>
            <a:r>
              <a:rPr lang="en-US" sz="2400" dirty="0" smtClean="0">
                <a:latin typeface="Times New Roman" pitchFamily="18" charset="0"/>
                <a:cs typeface="Times New Roman" pitchFamily="18" charset="0"/>
              </a:rPr>
              <a:t>It was the most popular music event in history</a:t>
            </a:r>
          </a:p>
          <a:p>
            <a:r>
              <a:rPr lang="en-US" sz="2400" dirty="0" smtClean="0">
                <a:latin typeface="Times New Roman" pitchFamily="18" charset="0"/>
                <a:cs typeface="Times New Roman" pitchFamily="18" charset="0"/>
              </a:rPr>
              <a:t>Artists like Jimi Hendrix, Joan Baez, Santana, Sweetwater, The Who, and Grateful Dead performed at the festival making it a huge success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81600" y="4439920"/>
            <a:ext cx="3352800" cy="2239466"/>
          </a:xfrm>
          <a:prstGeom prst="rect">
            <a:avLst/>
          </a:prstGeom>
          <a:solidFill>
            <a:schemeClr val="accent1">
              <a:alpha val="0"/>
            </a:schemeClr>
          </a:solidFill>
          <a:ln cmpd="sng">
            <a:solidFill>
              <a:schemeClr val="tx1"/>
            </a:solidFill>
          </a:ln>
          <a:effectLst>
            <a:innerShdw blurRad="114300">
              <a:prstClr val="black"/>
            </a:innerShdw>
          </a:effectLst>
        </p:spPr>
      </p:pic>
    </p:spTree>
    <p:extLst>
      <p:ext uri="{BB962C8B-B14F-4D97-AF65-F5344CB8AC3E}">
        <p14:creationId xmlns:p14="http://schemas.microsoft.com/office/powerpoint/2010/main" xmlns="" val="3384689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TotalTime>
  <Words>575</Words>
  <Application>Microsoft Office PowerPoint</Application>
  <PresentationFormat>On-screen Show (4:3)</PresentationFormat>
  <Paragraphs>41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Aim: How can we better understand the cultural, social, and economic impacts of Woodstock?</vt:lpstr>
      <vt:lpstr>Woodstock</vt:lpstr>
      <vt:lpstr>Hippie Counterculture Movement</vt:lpstr>
      <vt:lpstr>Slide 4</vt:lpstr>
      <vt:lpstr>Purpose</vt:lpstr>
      <vt:lpstr>General Problems</vt:lpstr>
      <vt:lpstr>Slide 7</vt:lpstr>
      <vt:lpstr>Location</vt:lpstr>
      <vt:lpstr>Aftermath</vt:lpstr>
      <vt:lpstr>Bibliography</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How can we better understand the cultural, social, and economic impacts of Woodstock?</dc:title>
  <dc:creator>LIB14</dc:creator>
  <cp:lastModifiedBy>fsuteam</cp:lastModifiedBy>
  <cp:revision>11</cp:revision>
  <dcterms:created xsi:type="dcterms:W3CDTF">2013-05-29T14:32:20Z</dcterms:created>
  <dcterms:modified xsi:type="dcterms:W3CDTF">2013-06-03T13:07:15Z</dcterms:modified>
</cp:coreProperties>
</file>